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</p:sldMasterIdLst>
  <p:notesMasterIdLst>
    <p:notesMasterId r:id="rId14"/>
  </p:notesMasterIdLst>
  <p:sldIdLst>
    <p:sldId id="271" r:id="rId2"/>
    <p:sldId id="257" r:id="rId3"/>
    <p:sldId id="263" r:id="rId4"/>
    <p:sldId id="266" r:id="rId5"/>
    <p:sldId id="264" r:id="rId6"/>
    <p:sldId id="267" r:id="rId7"/>
    <p:sldId id="265" r:id="rId8"/>
    <p:sldId id="268" r:id="rId9"/>
    <p:sldId id="269" r:id="rId10"/>
    <p:sldId id="272" r:id="rId11"/>
    <p:sldId id="270" r:id="rId12"/>
    <p:sldId id="273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64" y="-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jpeg>
</file>

<file path=ppt/media/image10.png>
</file>

<file path=ppt/media/image2.jpeg>
</file>

<file path=ppt/media/image3.wmf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4A7B2-2146-49B5-9B4B-825AEEFCBD54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FC40DC-1CDF-412A-9D6A-1A94494037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9560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乡村广告平台</a:t>
            </a:r>
            <a:endParaRPr lang="en-US" altLang="zh-CN" dirty="0" smtClean="0"/>
          </a:p>
          <a:p>
            <a:r>
              <a:rPr lang="zh-CN" altLang="en-US" dirty="0" smtClean="0"/>
              <a:t>同城特惠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FC40DC-1CDF-412A-9D6A-1A94494037C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699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981200"/>
            <a:ext cx="7772400" cy="1876428"/>
          </a:xfrm>
        </p:spPr>
        <p:txBody>
          <a:bodyPr anchor="b">
            <a:sp3d contourW="8890">
              <a:contourClr>
                <a:schemeClr val="accent3">
                  <a:shade val="55000"/>
                </a:schemeClr>
              </a:contourClr>
            </a:sp3d>
          </a:bodyPr>
          <a:lstStyle>
            <a:lvl1pPr algn="ctr">
              <a:defRPr sz="4400" dirty="0">
                <a:ln w="1587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1750" dir="3600000" algn="tl" rotWithShape="0">
                    <a:srgbClr val="000000">
                      <a:alpha val="60000"/>
                    </a:srgbClr>
                  </a:outerShdw>
                </a:effectLst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57628"/>
            <a:ext cx="6400800" cy="17532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286644" y="274640"/>
            <a:ext cx="1400156" cy="5851525"/>
          </a:xfrm>
        </p:spPr>
        <p:txBody>
          <a:bodyPr vert="eaVert"/>
          <a:lstStyle>
            <a:lvl1pPr>
              <a:defRPr lang="zh-CN" altLang="en-US" dirty="0">
                <a:ln w="1587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1750" dir="3600000" algn="tl" rotWithShape="0">
                    <a:srgbClr val="000000">
                      <a:alpha val="60000"/>
                    </a:srgbClr>
                  </a:outerShdw>
                </a:effectLst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829444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3854150"/>
            <a:ext cx="7772400" cy="1860850"/>
          </a:xfrm>
        </p:spPr>
        <p:txBody>
          <a:bodyPr anchor="t"/>
          <a:lstStyle>
            <a:lvl1pPr algn="l">
              <a:defRPr sz="4400" b="1" cap="all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5800" y="2356428"/>
            <a:ext cx="7772400" cy="1501200"/>
          </a:xfrm>
        </p:spPr>
        <p:txBody>
          <a:bodyPr anchor="b"/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l">
              <a:buNone/>
              <a:defRPr sz="1800">
                <a:solidFill>
                  <a:schemeClr val="tx2"/>
                </a:solidFill>
              </a:defRPr>
            </a:lvl2pPr>
            <a:lvl3pPr marL="914400" indent="0" algn="l">
              <a:buNone/>
              <a:defRPr sz="1600">
                <a:solidFill>
                  <a:schemeClr val="tx2"/>
                </a:solidFill>
              </a:defRPr>
            </a:lvl3pPr>
            <a:lvl4pPr marL="1371600" indent="0" algn="l">
              <a:buNone/>
              <a:defRPr sz="1400">
                <a:solidFill>
                  <a:schemeClr val="tx2"/>
                </a:solidFill>
              </a:defRPr>
            </a:lvl4pPr>
            <a:lvl5pPr marL="1828800" indent="0" algn="l">
              <a:buNone/>
              <a:defRPr sz="1400">
                <a:solidFill>
                  <a:schemeClr val="tx2"/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6258" y="381000"/>
            <a:ext cx="2667000" cy="1833554"/>
          </a:xfrm>
        </p:spPr>
        <p:txBody>
          <a:bodyPr anchor="ctr">
            <a:scene3d>
              <a:camera prst="orthographicFront"/>
              <a:lightRig rig="soft" dir="tl">
                <a:rot lat="0" lon="0" rev="0"/>
              </a:lightRig>
            </a:scene3d>
            <a:sp3d contourW="8890">
              <a:contourClr>
                <a:schemeClr val="accent3">
                  <a:shade val="55000"/>
                </a:schemeClr>
              </a:contourClr>
            </a:sp3d>
          </a:bodyPr>
          <a:lstStyle>
            <a:lvl1pPr algn="l">
              <a:defRPr sz="3200" b="1" kern="1200" cap="all" spc="50">
                <a:ln w="15875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352800" y="380999"/>
            <a:ext cx="5410200" cy="574516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26258" y="2214554"/>
            <a:ext cx="2667000" cy="391218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580474" y="553734"/>
            <a:ext cx="7349244" cy="4741531"/>
            <a:chOff x="428596" y="553734"/>
            <a:chExt cx="7349244" cy="4741531"/>
          </a:xfrm>
        </p:grpSpPr>
        <p:sp>
          <p:nvSpPr>
            <p:cNvPr id="16" name="矩形 15"/>
            <p:cNvSpPr/>
            <p:nvPr/>
          </p:nvSpPr>
          <p:spPr>
            <a:xfrm rot="21480000">
              <a:off x="428596" y="580356"/>
              <a:ext cx="7340359" cy="4714909"/>
            </a:xfrm>
            <a:prstGeom prst="rect">
              <a:avLst/>
            </a:prstGeom>
            <a:ln w="1270" cap="flat" cmpd="sng" algn="ctr">
              <a:noFill/>
              <a:prstDash val="solid"/>
              <a:miter lim="800000"/>
            </a:ln>
            <a:effectLst>
              <a:outerShdw blurRad="54991" dist="17780" dir="5400000" algn="tl" rotWithShape="0">
                <a:srgbClr val="000000">
                  <a:alpha val="66000"/>
                </a:srgb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eaLnBrk="1" latinLnBrk="0" hangingPunct="1"/>
              <a:endParaRPr kumimoji="0"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 rot="21540000">
              <a:off x="437473" y="571479"/>
              <a:ext cx="7340359" cy="4714909"/>
            </a:xfrm>
            <a:prstGeom prst="rect">
              <a:avLst/>
            </a:prstGeom>
            <a:ln w="1270" cap="flat" cmpd="sng" algn="ctr">
              <a:noFill/>
              <a:prstDash val="solid"/>
              <a:miter lim="800000"/>
            </a:ln>
            <a:effectLst>
              <a:outerShdw blurRad="54991" dist="17780" dir="5400000" algn="tl" rotWithShape="0">
                <a:srgbClr val="000000">
                  <a:alpha val="66000"/>
                </a:srgb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eaLnBrk="1" latinLnBrk="0" hangingPunct="1"/>
              <a:endParaRPr kumimoji="0"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437481" y="553734"/>
              <a:ext cx="7340359" cy="4714909"/>
            </a:xfrm>
            <a:prstGeom prst="rect">
              <a:avLst/>
            </a:prstGeom>
            <a:ln w="1270" cap="flat" cmpd="sng" algn="ctr">
              <a:noFill/>
              <a:prstDash val="solid"/>
              <a:miter lim="800000"/>
            </a:ln>
            <a:effectLst>
              <a:outerShdw blurRad="54991" dist="17780" dir="5400000" algn="tl" rotWithShape="0">
                <a:srgbClr val="000000">
                  <a:alpha val="66000"/>
                </a:srgb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eaLnBrk="1" latinLnBrk="0" hangingPunct="1"/>
              <a:endParaRPr kumimoji="0" lang="zh-CN" altLang="en-US"/>
            </a:p>
          </p:txBody>
        </p:sp>
      </p:grp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651912" y="612776"/>
            <a:ext cx="7215238" cy="4602175"/>
          </a:xfrm>
          <a:solidFill>
            <a:schemeClr val="bg2">
              <a:tint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zh-CN" altLang="en-US" smtClean="0"/>
              <a:t>单击图标添加图片</a:t>
            </a:r>
            <a:endParaRPr kumimoji="0" lang="en-US"/>
          </a:p>
        </p:txBody>
      </p:sp>
      <p:sp useBgFill="1"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595295"/>
            <a:ext cx="1357290" cy="5691227"/>
          </a:xfrm>
          <a:noFill/>
        </p:spPr>
        <p:txBody>
          <a:bodyPr vert="eaVert" anchor="ctr">
            <a:noAutofit/>
          </a:bodyPr>
          <a:lstStyle>
            <a:lvl1pPr algn="l">
              <a:defRPr lang="zh-CN" altLang="en-US" sz="3200" dirty="0">
                <a:ln w="1587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1750" dir="3600000" algn="tl" rotWithShape="0">
                    <a:srgbClr val="000000">
                      <a:alpha val="60000"/>
                    </a:srgbClr>
                  </a:outerShdw>
                </a:effectLst>
                <a:latin typeface="+mj-lt"/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14480" y="5481658"/>
            <a:ext cx="7215238" cy="804862"/>
          </a:xfrm>
        </p:spPr>
        <p:txBody>
          <a:bodyPr anchor="ctr"/>
          <a:lstStyle>
            <a:lvl1pPr marL="0" indent="0" algn="ctr">
              <a:buNone/>
              <a:defRPr sz="1400"/>
            </a:lvl1pPr>
            <a:lvl2pPr marL="457200" indent="0" algn="ctr">
              <a:buNone/>
              <a:defRPr sz="1200"/>
            </a:lvl2pPr>
            <a:lvl3pPr marL="914400" indent="0" algn="ctr">
              <a:buNone/>
              <a:defRPr sz="1000"/>
            </a:lvl3pPr>
            <a:lvl4pPr marL="1371600" indent="0" algn="ctr">
              <a:buNone/>
              <a:defRPr sz="900"/>
            </a:lvl4pPr>
            <a:lvl5pPr marL="1828800" indent="0" algn="ctr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Autofit/>
            <a:scene3d>
              <a:camera prst="orthographicFront"/>
              <a:lightRig rig="soft" dir="tl">
                <a:rot lat="0" lon="0" rev="0"/>
              </a:lightRig>
            </a:scene3d>
            <a:sp3d contourW="8890">
              <a:contourClr>
                <a:schemeClr val="accent3">
                  <a:shade val="55000"/>
                </a:schemeClr>
              </a:contourClr>
            </a:sp3d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244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78" y="6483997"/>
            <a:ext cx="2133600" cy="365125"/>
          </a:xfrm>
          <a:prstGeom prst="rect">
            <a:avLst/>
          </a:prstGeom>
        </p:spPr>
        <p:txBody>
          <a:bodyPr vert="horz" rtlCol="0" anchor="ctr"/>
          <a:lstStyle>
            <a:lvl1pPr algn="l" eaLnBrk="1" latinLnBrk="0" hangingPunct="1">
              <a:defRPr kumimoji="0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2AA18-E10E-457A-A73A-7F41194366BE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483997"/>
            <a:ext cx="2895600" cy="365125"/>
          </a:xfrm>
          <a:prstGeom prst="rect">
            <a:avLst/>
          </a:prstGeom>
        </p:spPr>
        <p:txBody>
          <a:bodyPr vert="horz" rtlCol="0" anchor="ctr"/>
          <a:lstStyle>
            <a:lvl1pPr algn="ctr" eaLnBrk="1" latinLnBrk="0" hangingPunct="1">
              <a:defRPr kumimoji="0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992644" y="6483997"/>
            <a:ext cx="2133600" cy="365125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37FDC-E838-401F-9724-D8F2B83CCB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</p:sldLayoutIdLst>
  <p:txStyles>
    <p:titleStyle>
      <a:lvl1pPr algn="ctr" rtl="0" eaLnBrk="1" latinLnBrk="0" hangingPunct="1">
        <a:spcBef>
          <a:spcPct val="0"/>
        </a:spcBef>
        <a:buNone/>
        <a:defRPr kumimoji="0" sz="4000" b="1" kern="1200" cap="all" spc="50" dirty="0">
          <a:ln w="15875" cmpd="sng">
            <a:solidFill>
              <a:srgbClr val="FFFFFF"/>
            </a:solidFill>
            <a:prstDash val="solid"/>
          </a:ln>
          <a:solidFill>
            <a:srgbClr val="FFFFFF"/>
          </a:solidFill>
          <a:effectLst>
            <a:outerShdw blurRad="31750" dir="3600000" algn="tl" rotWithShape="0">
              <a:srgbClr val="000000">
                <a:alpha val="60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</p:titleStyle>
    <p:bodyStyle>
      <a:lvl1pPr marL="342900" indent="-342900" algn="l" rtl="0" eaLnBrk="1" latinLnBrk="0" hangingPunct="1">
        <a:spcBef>
          <a:spcPct val="20000"/>
        </a:spcBef>
        <a:buClr>
          <a:schemeClr val="tx2"/>
        </a:buClr>
        <a:buSzPct val="90000"/>
        <a:buFont typeface="Cambria"/>
        <a:buChar char="+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tx2"/>
        </a:buClr>
        <a:buSzPct val="100000"/>
        <a:buFont typeface="Cambria"/>
        <a:buChar char="–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tx2"/>
        </a:buClr>
        <a:buSzPct val="60000"/>
        <a:buFont typeface="Wingdings 2"/>
        <a:buChar char="Ï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tx2"/>
        </a:buClr>
        <a:buSzPct val="90000"/>
        <a:buFont typeface="Calibri"/>
        <a:buChar char="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tx2"/>
        </a:buClr>
        <a:buSzPct val="100000"/>
        <a:buFont typeface="Cambria"/>
        <a:buChar char="=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wmf"/><Relationship Id="rId4" Type="http://schemas.openxmlformats.org/officeDocument/2006/relationships/package" Target="../embeddings/Microsoft_PowerPoint_____1.ppt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47664" y="1700808"/>
            <a:ext cx="64087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微软雅黑" pitchFamily="34" charset="-122"/>
                <a:ea typeface="微软雅黑" pitchFamily="34" charset="-122"/>
              </a:rPr>
              <a:t>创业历程分享和经验总结</a:t>
            </a:r>
            <a:endParaRPr lang="zh-CN" altLang="en-US" sz="4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36096" y="2852936"/>
            <a:ext cx="2880320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成都小豹科技  王苏龙   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2017-06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4048" y="5982875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做最有价值的企业服务专家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596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7504" y="128826"/>
            <a:ext cx="89289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微软雅黑" pitchFamily="34" charset="-122"/>
                <a:ea typeface="微软雅黑" pitchFamily="34" charset="-122"/>
              </a:rPr>
              <a:t>初创公司团队建设和管理</a:t>
            </a:r>
            <a:endParaRPr lang="zh-CN" altLang="en-US" sz="4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3568" y="1556792"/>
            <a:ext cx="77048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、公司再小也需要形成人才梯队，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Tech Leader+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中级开发工程师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初级开发工程师，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根据公司情况可以培养一些实习生；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、提高招聘效率，比如：一道合适的上机编程题目可以将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一</a:t>
            </a: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些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能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说不会做的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人排除掉；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、形成一个水平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较高的兼职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开发资源池，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将一些相对独立且专业的任务外包；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22108" y="105273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团队组建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568" y="4293096"/>
            <a:ext cx="77048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、不要因为团队人员少而不谈企业文化，对于企业文化创始人尤其要身体力行；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、坚决抵制办公室文化，简单务实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，目标导向，体现差距；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、尊重员工的职业发展，尽可能创造机会，让大家看到希望，要有梦想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、定期组织团队活动，倾向于参与感强一点的；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22108" y="378904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团队管理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533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7504" y="128826"/>
            <a:ext cx="89289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微软雅黑" pitchFamily="34" charset="-122"/>
                <a:ea typeface="微软雅黑" pitchFamily="34" charset="-122"/>
              </a:rPr>
              <a:t>创业经验总结</a:t>
            </a:r>
            <a:endParaRPr lang="zh-CN" altLang="en-US" sz="4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1560" y="1268760"/>
            <a:ext cx="77048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、创始团队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最好能优势互补。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、团队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基因很重要，一定要清楚团队的优劣势。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、市场、资源、产品和一只高效的团队是至胜的关键。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、纯粹外包很难发展，会越走越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艰辛，想尽办法转化成产品或者解决方案。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240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47664" y="1700808"/>
            <a:ext cx="64087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微软雅黑" pitchFamily="34" charset="-122"/>
                <a:ea typeface="微软雅黑" pitchFamily="34" charset="-122"/>
              </a:rPr>
              <a:t>谢谢！</a:t>
            </a:r>
            <a:endParaRPr lang="zh-CN" altLang="en-US" sz="4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76056" y="5229200"/>
            <a:ext cx="288032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成都小豹科技  王苏龙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4048" y="5982875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做最有价值的企业服务专家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144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932040" y="5489356"/>
            <a:ext cx="18722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/>
              <a:t>满怀</a:t>
            </a:r>
            <a:endParaRPr lang="zh-CN" altLang="en-US" sz="6600" dirty="0"/>
          </a:p>
        </p:txBody>
      </p:sp>
      <p:sp>
        <p:nvSpPr>
          <p:cNvPr id="5" name="TextBox 4"/>
          <p:cNvSpPr txBox="1"/>
          <p:nvPr/>
        </p:nvSpPr>
        <p:spPr>
          <a:xfrm>
            <a:off x="6084168" y="4381360"/>
            <a:ext cx="38884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/>
              <a:t>起航</a:t>
            </a:r>
            <a:r>
              <a:rPr lang="en-US" altLang="zh-CN" sz="6600" dirty="0" smtClean="0"/>
              <a:t>…</a:t>
            </a:r>
            <a:endParaRPr lang="zh-CN" altLang="en-US" sz="6600" dirty="0"/>
          </a:p>
        </p:txBody>
      </p:sp>
    </p:spTree>
    <p:extLst>
      <p:ext uri="{BB962C8B-B14F-4D97-AF65-F5344CB8AC3E}">
        <p14:creationId xmlns:p14="http://schemas.microsoft.com/office/powerpoint/2010/main" val="817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32656"/>
            <a:ext cx="8928992" cy="5692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4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6980481"/>
              </p:ext>
            </p:extLst>
          </p:nvPr>
        </p:nvGraphicFramePr>
        <p:xfrm>
          <a:off x="7740352" y="6169025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演示文稿" showAsIcon="1" r:id="rId4" imgW="914400" imgH="792360" progId="PowerPoint.Show.12">
                  <p:embed/>
                </p:oleObj>
              </mc:Choice>
              <mc:Fallback>
                <p:oleObj name="演示文稿" showAsIcon="1" r:id="rId4" imgW="914400" imgH="79236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740352" y="6169025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88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专项事务\历史归档\同城特惠\同城特惠8.21 UI+切图\同城特惠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-171400"/>
            <a:ext cx="4064000" cy="7029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专项事务\历史归档\同城特惠\同城特惠8.21 UI+切图\同城特惠4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-184200"/>
            <a:ext cx="4064000" cy="7042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1151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d.hiphotos.baidu.com/baike/pic/item/cb8065380cd791231ca37c54af345982b2b7804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-29766"/>
            <a:ext cx="9220200" cy="691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843808" y="5517232"/>
            <a:ext cx="64087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/>
              <a:t>活着来才有希望</a:t>
            </a:r>
            <a:endParaRPr lang="zh-CN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47486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76672"/>
            <a:ext cx="8803892" cy="52854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699792" y="4654166"/>
            <a:ext cx="64087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/>
              <a:t>创业是一种煎熬</a:t>
            </a:r>
            <a:endParaRPr lang="zh-CN" altLang="en-US" sz="6600" dirty="0"/>
          </a:p>
        </p:txBody>
      </p:sp>
    </p:spTree>
    <p:extLst>
      <p:ext uri="{BB962C8B-B14F-4D97-AF65-F5344CB8AC3E}">
        <p14:creationId xmlns:p14="http://schemas.microsoft.com/office/powerpoint/2010/main" val="820192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85750"/>
            <a:ext cx="8208912" cy="6286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8145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548680"/>
            <a:ext cx="8735963" cy="489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95536" y="4293096"/>
            <a:ext cx="8928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/>
              <a:t>寻</a:t>
            </a:r>
            <a:r>
              <a:rPr lang="zh-CN" altLang="en-US" sz="6600" dirty="0" smtClean="0"/>
              <a:t>求突破，迷茫中前行</a:t>
            </a:r>
            <a:endParaRPr lang="zh-CN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7145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7504" y="128826"/>
            <a:ext cx="89289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微软雅黑" pitchFamily="34" charset="-122"/>
                <a:ea typeface="微软雅黑" pitchFamily="34" charset="-122"/>
              </a:rPr>
              <a:t>团队建设和管理</a:t>
            </a:r>
            <a:endParaRPr lang="zh-CN" altLang="en-US" sz="4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3568" y="1732166"/>
            <a:ext cx="32403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人力成本不在第一考虑范畴，想法设法要到预算和编制，按照上限招人即可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、有相对完善的规章制度和晋升要求；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、传统公司老板很少知道底层员工在做什么，一般从上到下层层分解目标，制度管人；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1560" y="1556792"/>
            <a:ext cx="3456384" cy="4608512"/>
          </a:xfrm>
          <a:prstGeom prst="rect">
            <a:avLst/>
          </a:prstGeom>
          <a:noFill/>
          <a:ln w="6350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6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691680" y="6309320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大公司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04048" y="1720402"/>
            <a:ext cx="32403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人力成本是第一考虑因素，往往处于成本原因对招人标准一降再降；</a:t>
            </a: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有一些基本的规章制度和晋升主要看老板对你的认可程度； 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、只要</a:t>
            </a: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业务高速发展，一定的混乱是可以接受的，因为人少基本可以实现人制；</a:t>
            </a: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932040" y="1545028"/>
            <a:ext cx="3456384" cy="4608512"/>
          </a:xfrm>
          <a:prstGeom prst="rect">
            <a:avLst/>
          </a:prstGeom>
          <a:noFill/>
          <a:ln w="6350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6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12160" y="629755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初创公司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622108" y="1052736"/>
            <a:ext cx="312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----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大公司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与初创公司的区别</a:t>
            </a:r>
          </a:p>
        </p:txBody>
      </p:sp>
    </p:spTree>
    <p:extLst>
      <p:ext uri="{BB962C8B-B14F-4D97-AF65-F5344CB8AC3E}">
        <p14:creationId xmlns:p14="http://schemas.microsoft.com/office/powerpoint/2010/main" val="329810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行云流水">
  <a:themeElements>
    <a:clrScheme name="行云流水">
      <a:dk1>
        <a:sysClr val="windowText" lastClr="000000"/>
      </a:dk1>
      <a:lt1>
        <a:sysClr val="window" lastClr="FFFFFF"/>
      </a:lt1>
      <a:dk2>
        <a:srgbClr val="411401"/>
      </a:dk2>
      <a:lt2>
        <a:srgbClr val="FFE6E6"/>
      </a:lt2>
      <a:accent1>
        <a:srgbClr val="A24A48"/>
      </a:accent1>
      <a:accent2>
        <a:srgbClr val="B2935C"/>
      </a:accent2>
      <a:accent3>
        <a:srgbClr val="6A9A9A"/>
      </a:accent3>
      <a:accent4>
        <a:srgbClr val="B2B787"/>
      </a:accent4>
      <a:accent5>
        <a:srgbClr val="91644B"/>
      </a:accent5>
      <a:accent6>
        <a:srgbClr val="654A76"/>
      </a:accent6>
      <a:hlink>
        <a:srgbClr val="00A800"/>
      </a:hlink>
      <a:folHlink>
        <a:srgbClr val="FF00FF"/>
      </a:folHlink>
    </a:clrScheme>
    <a:fontScheme name="行云流水">
      <a:majorFont>
        <a:latin typeface="Cambria"/>
        <a:ea typeface=""/>
        <a:cs typeface=""/>
        <a:font script="Jpan" typeface="ＭＳ Ｐゴシック"/>
        <a:font script="Hang" typeface="맑은 고딕"/>
        <a:font script="Hans" typeface="华文行楷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明朝"/>
        <a:font script="Hang" typeface="HY견명조"/>
        <a:font script="Hans" typeface="华文行楷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行云流水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  <a:satMod val="130000"/>
              </a:schemeClr>
            </a:gs>
            <a:gs pos="50000">
              <a:schemeClr val="phClr">
                <a:tint val="45000"/>
                <a:satMod val="220000"/>
              </a:schemeClr>
            </a:gs>
            <a:gs pos="100000">
              <a:schemeClr val="phClr">
                <a:tint val="90000"/>
                <a:satMod val="13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100000"/>
                <a:shade val="90000"/>
                <a:hueMod val="100000"/>
                <a:satMod val="200000"/>
              </a:schemeClr>
            </a:gs>
            <a:gs pos="50000">
              <a:schemeClr val="phClr">
                <a:tint val="100000"/>
                <a:shade val="60000"/>
                <a:hueMod val="100000"/>
                <a:satMod val="180000"/>
              </a:schemeClr>
            </a:gs>
            <a:gs pos="100000">
              <a:schemeClr val="phClr">
                <a:tint val="100000"/>
                <a:shade val="90000"/>
                <a:hueMod val="100000"/>
                <a:satMod val="2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glow rad="50600">
              <a:schemeClr val="phClr">
                <a:alpha val="40000"/>
              </a:schemeClr>
            </a:glow>
          </a:effectLst>
        </a:effectStyle>
        <a:effectStyle>
          <a:effectLst>
            <a:glow rad="101600">
              <a:schemeClr val="phClr">
                <a:alpha val="60000"/>
              </a:schemeClr>
            </a:glow>
          </a:effectLst>
          <a:scene3d>
            <a:camera prst="isometricLeftDown" fov="0">
              <a:rot lat="0" lon="0" rev="0"/>
            </a:camera>
            <a:lightRig rig="harsh" dir="tl">
              <a:rot lat="0" lon="0" rev="14280000"/>
            </a:lightRig>
          </a:scene3d>
          <a:sp3d prstMaterial="flat">
            <a:bevelT w="38100" h="50800" prst="softRound"/>
          </a:sp3d>
        </a:effectStyle>
        <a:effectStyle>
          <a:effectLst>
            <a:glow>
              <a:schemeClr val="phClr"/>
            </a:glow>
          </a:effectLst>
          <a:scene3d>
            <a:camera prst="isometricLeftDown">
              <a:rot lat="0" lon="0" rev="0"/>
            </a:camera>
            <a:lightRig rig="harsh" dir="tl">
              <a:rot lat="0" lon="0" rev="14280000"/>
            </a:lightRig>
          </a:scene3d>
          <a:sp3d extrusionH="63500" contourW="38100" prstMaterial="flat">
            <a:bevelT w="50800" h="63500" prst="softRound"/>
            <a:contourClr>
              <a:schemeClr val="phClr">
                <a:tint val="5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hueMod val="100000"/>
                <a:satMod val="300000"/>
              </a:schemeClr>
            </a:gs>
            <a:gs pos="72000">
              <a:schemeClr val="phClr">
                <a:tint val="100000"/>
                <a:shade val="100000"/>
                <a:hueMod val="100000"/>
                <a:satMod val="100000"/>
              </a:schemeClr>
            </a:gs>
            <a:gs pos="81000">
              <a:schemeClr val="phClr">
                <a:tint val="98000"/>
                <a:shade val="100000"/>
                <a:hueMod val="100000"/>
                <a:satMod val="150000"/>
              </a:schemeClr>
            </a:gs>
            <a:gs pos="100000">
              <a:schemeClr val="phClr">
                <a:tint val="100000"/>
                <a:shade val="100000"/>
                <a:hueMod val="100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100000"/>
                <a:shade val="39000"/>
                <a:hueMod val="100000"/>
                <a:satMod val="150000"/>
              </a:schemeClr>
              <a:schemeClr val="phClr">
                <a:tint val="90000"/>
                <a:shade val="100000"/>
                <a:hueMod val="100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Calligraphy</Template>
  <TotalTime>398</TotalTime>
  <Words>423</Words>
  <Application>Microsoft Office PowerPoint</Application>
  <PresentationFormat>全屏显示(4:3)</PresentationFormat>
  <Paragraphs>40</Paragraphs>
  <Slides>12</Slides>
  <Notes>1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4" baseType="lpstr">
      <vt:lpstr>行云流水</vt:lpstr>
      <vt:lpstr>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sulong</dc:creator>
  <cp:lastModifiedBy>sulong</cp:lastModifiedBy>
  <cp:revision>23</cp:revision>
  <dcterms:created xsi:type="dcterms:W3CDTF">2017-06-21T10:28:55Z</dcterms:created>
  <dcterms:modified xsi:type="dcterms:W3CDTF">2017-07-02T03:17:29Z</dcterms:modified>
</cp:coreProperties>
</file>

<file path=docProps/thumbnail.jpeg>
</file>